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7" r:id="rId5"/>
    <p:sldId id="261" r:id="rId6"/>
    <p:sldId id="262" r:id="rId7"/>
    <p:sldId id="276" r:id="rId8"/>
    <p:sldId id="292" r:id="rId9"/>
    <p:sldId id="293" r:id="rId10"/>
    <p:sldId id="29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00" r:id="rId21"/>
    <p:sldId id="301" r:id="rId22"/>
    <p:sldId id="296" r:id="rId23"/>
    <p:sldId id="299" r:id="rId24"/>
    <p:sldId id="297" r:id="rId25"/>
    <p:sldId id="298" r:id="rId26"/>
    <p:sldId id="295" r:id="rId27"/>
    <p:sldId id="29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5506" autoAdjust="0"/>
  </p:normalViewPr>
  <p:slideViewPr>
    <p:cSldViewPr snapToGrid="0">
      <p:cViewPr varScale="1">
        <p:scale>
          <a:sx n="95" d="100"/>
          <a:sy n="95" d="100"/>
        </p:scale>
        <p:origin x="19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2AC30-3EB4-429C-92C9-CD63CE45D1B7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0E00-126E-45E5-9FF0-83195A702E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82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NOTE: Set up an excel sheet for the students</a:t>
            </a:r>
            <a:r>
              <a:rPr lang="en-AU" baseline="0" dirty="0"/>
              <a:t> to record sample IDs.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E00-126E-45E5-9FF0-83195A702E0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95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this may change depending upon how the </a:t>
            </a:r>
            <a:r>
              <a:rPr lang="en-AU" dirty="0" err="1"/>
              <a:t>prac</a:t>
            </a:r>
            <a:r>
              <a:rPr lang="en-AU" dirty="0"/>
              <a:t> is set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E00-126E-45E5-9FF0-83195A702E0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86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8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14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821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45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76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08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55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888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86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96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93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B544-DCDF-438B-9B7B-DD8EDF3D556A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C9512-DDA9-49FE-8220-AA89A877A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41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" y="473964"/>
            <a:ext cx="8942887" cy="52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spcAft>
                <a:spcPct val="50000"/>
              </a:spcAft>
            </a:pPr>
            <a:r>
              <a:rPr lang="en-AU" altLang="en-US" sz="2800" dirty="0"/>
              <a:t>The animal is killed in order to obtain the tissues necessary for genetic analysis</a:t>
            </a:r>
          </a:p>
          <a:p>
            <a:pPr marL="342900" indent="-342900">
              <a:spcBef>
                <a:spcPct val="20000"/>
              </a:spcBef>
            </a:pPr>
            <a:r>
              <a:rPr lang="en-AU" altLang="en-US" sz="2800" dirty="0"/>
              <a:t>Necessary in order to obtain enough DNA to do the analysis </a:t>
            </a:r>
            <a:br>
              <a:rPr lang="en-AU" altLang="en-US" sz="2800" dirty="0"/>
            </a:br>
            <a:endParaRPr lang="en-AU" altLang="en-US" sz="2800" dirty="0"/>
          </a:p>
          <a:p>
            <a:pPr marL="342900" indent="-342900">
              <a:spcBef>
                <a:spcPct val="20000"/>
              </a:spcBef>
              <a:spcAft>
                <a:spcPct val="50000"/>
              </a:spcAft>
            </a:pPr>
            <a:r>
              <a:rPr lang="en-AU" altLang="en-US" sz="2800" dirty="0"/>
              <a:t>e.g. </a:t>
            </a:r>
            <a:r>
              <a:rPr lang="en-AU" altLang="en-US" sz="2800" dirty="0" err="1"/>
              <a:t>allozyme</a:t>
            </a:r>
            <a:r>
              <a:rPr lang="en-AU" altLang="en-US" sz="2800" dirty="0"/>
              <a:t> variation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altLang="en-US" sz="2400" dirty="0"/>
              <a:t>Small mammals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altLang="en-US" sz="2400" dirty="0"/>
              <a:t>Reptiles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altLang="en-US" sz="2400" dirty="0"/>
              <a:t>Birds</a:t>
            </a:r>
          </a:p>
          <a:p>
            <a:pPr marL="342900" indent="-342900"/>
            <a:endParaRPr lang="en-AU" altLang="en-US" dirty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3962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1. Destructive sampling</a:t>
            </a:r>
          </a:p>
        </p:txBody>
      </p:sp>
    </p:spTree>
    <p:extLst>
      <p:ext uri="{BB962C8B-B14F-4D97-AF65-F5344CB8AC3E}">
        <p14:creationId xmlns:p14="http://schemas.microsoft.com/office/powerpoint/2010/main" val="233791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en-AU" altLang="en-US" sz="2800" dirty="0"/>
              <a:t>The animal is usually captured, and a biopsy or blood sample is taken </a:t>
            </a:r>
            <a:r>
              <a:rPr lang="en-AU" altLang="en-US" sz="2800" i="1" dirty="0"/>
              <a:t>invasively</a:t>
            </a:r>
            <a:r>
              <a:rPr lang="en-AU" altLang="en-US" sz="2800" dirty="0"/>
              <a:t> (small sample)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en-AU" altLang="en-US" sz="2800" dirty="0"/>
              <a:t>Some invasive sampling strategies do not require catching the animal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en-AU" altLang="en-US" sz="2800" dirty="0"/>
              <a:t>e.g. whales using a </a:t>
            </a:r>
            <a:br>
              <a:rPr lang="en-AU" altLang="en-US" sz="2800" dirty="0"/>
            </a:br>
            <a:r>
              <a:rPr lang="en-AU" altLang="en-US" sz="2800" dirty="0"/>
              <a:t>    biopsy dart gun</a:t>
            </a:r>
          </a:p>
          <a:p>
            <a:pPr marL="342900" indent="-342900"/>
            <a:endParaRPr lang="en-AU" altLang="en-US" dirty="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05200"/>
            <a:ext cx="4286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2. Non-destructive sampling or Invasive sampling</a:t>
            </a:r>
          </a:p>
        </p:txBody>
      </p:sp>
    </p:spTree>
    <p:extLst>
      <p:ext uri="{BB962C8B-B14F-4D97-AF65-F5344CB8AC3E}">
        <p14:creationId xmlns:p14="http://schemas.microsoft.com/office/powerpoint/2010/main" val="53141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en-AU" altLang="en-US" sz="3200" dirty="0"/>
              <a:t>Good approach for many species which may be of significance: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AU" altLang="en-US" dirty="0"/>
              <a:t>conservation concern (e.g. endangered)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AU" altLang="en-US" dirty="0"/>
              <a:t>cryptic / elusive (e.g. hard to catch)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AU" alt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en-AU" altLang="en-US" sz="3200" dirty="0"/>
              <a:t>Source of DNA is left behind and collected without having to catch or disturb the animal</a:t>
            </a:r>
          </a:p>
          <a:p>
            <a:pPr marL="342900" indent="-342900"/>
            <a:endParaRPr lang="en-AU" altLang="en-US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3. Non-invasive sampling</a:t>
            </a:r>
          </a:p>
        </p:txBody>
      </p:sp>
    </p:spTree>
    <p:extLst>
      <p:ext uri="{BB962C8B-B14F-4D97-AF65-F5344CB8AC3E}">
        <p14:creationId xmlns:p14="http://schemas.microsoft.com/office/powerpoint/2010/main" val="371190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1898441"/>
            <a:ext cx="82296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None/>
              <a:tabLst>
                <a:tab pos="0" algn="l"/>
                <a:tab pos="406400" algn="l"/>
              </a:tabLst>
            </a:pPr>
            <a:r>
              <a:rPr lang="en-US" altLang="en-US" dirty="0"/>
              <a:t> 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US" altLang="en-US" dirty="0"/>
              <a:t> feathers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US" altLang="en-US" dirty="0"/>
              <a:t> skins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US" altLang="en-US" dirty="0"/>
              <a:t> bones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US" altLang="en-US" dirty="0"/>
              <a:t> eggshells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AU" altLang="en-US" dirty="0"/>
              <a:t> scats</a:t>
            </a:r>
          </a:p>
          <a:p>
            <a:pPr marL="114300" lvl="1">
              <a:lnSpc>
                <a:spcPct val="90000"/>
              </a:lnSpc>
              <a:spcBef>
                <a:spcPct val="20000"/>
              </a:spcBef>
              <a:buFontTx/>
              <a:buChar char="–"/>
              <a:tabLst>
                <a:tab pos="0" algn="l"/>
                <a:tab pos="406400" algn="l"/>
              </a:tabLst>
            </a:pPr>
            <a:r>
              <a:rPr lang="en-AU" altLang="en-US" dirty="0"/>
              <a:t>swabs</a:t>
            </a:r>
          </a:p>
          <a:p>
            <a:pPr marL="342900" indent="-342900">
              <a:tabLst>
                <a:tab pos="0" algn="l"/>
                <a:tab pos="406400" algn="l"/>
              </a:tabLst>
            </a:pPr>
            <a:endParaRPr lang="en-AU" altLang="en-US" dirty="0"/>
          </a:p>
        </p:txBody>
      </p:sp>
      <p:sp>
        <p:nvSpPr>
          <p:cNvPr id="10243" name="AutoShape 4"/>
          <p:cNvSpPr>
            <a:spLocks/>
          </p:cNvSpPr>
          <p:nvPr/>
        </p:nvSpPr>
        <p:spPr bwMode="auto">
          <a:xfrm>
            <a:off x="2895600" y="2420888"/>
            <a:ext cx="647700" cy="3600450"/>
          </a:xfrm>
          <a:prstGeom prst="rightBrace">
            <a:avLst>
              <a:gd name="adj1" fmla="val 46324"/>
              <a:gd name="adj2" fmla="val 50000"/>
            </a:avLst>
          </a:prstGeom>
          <a:noFill/>
          <a:ln w="63500">
            <a:solidFill>
              <a:srgbClr val="FF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3908116" y="3356992"/>
            <a:ext cx="316706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en-US" sz="3200" dirty="0">
                <a:solidFill>
                  <a:srgbClr val="FF3399"/>
                </a:solidFill>
              </a:rPr>
              <a:t>DNA degrades overtime &amp; may not be reliable for analysis</a:t>
            </a:r>
          </a:p>
        </p:txBody>
      </p:sp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>
            <a:fillRect/>
          </a:stretch>
        </p:blipFill>
        <p:spPr bwMode="auto">
          <a:xfrm>
            <a:off x="5867400" y="1066800"/>
            <a:ext cx="2425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6800"/>
            <a:ext cx="21812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3. Non-invasive sampling</a:t>
            </a:r>
          </a:p>
        </p:txBody>
      </p:sp>
    </p:spTree>
    <p:extLst>
      <p:ext uri="{BB962C8B-B14F-4D97-AF65-F5344CB8AC3E}">
        <p14:creationId xmlns:p14="http://schemas.microsoft.com/office/powerpoint/2010/main" val="172597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 bwMode="auto">
          <a:xfrm>
            <a:off x="561754" y="1247554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AU" altLang="en-US" dirty="0"/>
              <a:t>Depends what you are doing?</a:t>
            </a:r>
          </a:p>
          <a:p>
            <a:pPr lvl="1"/>
            <a:r>
              <a:rPr lang="en-AU" altLang="en-US" dirty="0"/>
              <a:t>How much DNA do you need?</a:t>
            </a:r>
          </a:p>
          <a:p>
            <a:pPr lvl="1"/>
            <a:r>
              <a:rPr lang="en-AU" altLang="en-US" dirty="0"/>
              <a:t>What quality does it need to be?</a:t>
            </a:r>
          </a:p>
          <a:p>
            <a:pPr lvl="1"/>
            <a:endParaRPr lang="en-AU" altLang="en-US" dirty="0"/>
          </a:p>
          <a:p>
            <a:r>
              <a:rPr lang="en-AU" altLang="en-US" dirty="0"/>
              <a:t>Ethical considerations</a:t>
            </a:r>
          </a:p>
          <a:p>
            <a:pPr lvl="1"/>
            <a:r>
              <a:rPr lang="en-AU" altLang="en-US" dirty="0"/>
              <a:t>Replacement, reduction, refinement</a:t>
            </a:r>
          </a:p>
        </p:txBody>
      </p:sp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Which sampling method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87" y="1073003"/>
            <a:ext cx="27622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866900" y="4125913"/>
            <a:ext cx="2133600" cy="2314575"/>
            <a:chOff x="3550416" y="4178210"/>
            <a:chExt cx="2133600" cy="2314865"/>
          </a:xfrm>
        </p:grpSpPr>
        <p:pic>
          <p:nvPicPr>
            <p:cNvPr id="12301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32" y="4178210"/>
              <a:ext cx="2119368" cy="1976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2" name="TextBox 7"/>
            <p:cNvSpPr txBox="1">
              <a:spLocks noChangeArrowheads="1"/>
            </p:cNvSpPr>
            <p:nvPr/>
          </p:nvSpPr>
          <p:spPr bwMode="auto">
            <a:xfrm>
              <a:off x="3550416" y="6154521"/>
              <a:ext cx="2133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sz="1600">
                  <a:solidFill>
                    <a:srgbClr val="000000"/>
                  </a:solidFill>
                </a:rPr>
                <a:t>Chicken blood smear</a:t>
              </a:r>
            </a:p>
          </p:txBody>
        </p:sp>
      </p:grpSp>
      <p:pic>
        <p:nvPicPr>
          <p:cNvPr id="1229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1433513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1575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720850"/>
            <a:ext cx="24003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11"/>
          <p:cNvSpPr txBox="1">
            <a:spLocks noChangeArrowheads="1"/>
          </p:cNvSpPr>
          <p:nvPr/>
        </p:nvSpPr>
        <p:spPr bwMode="auto">
          <a:xfrm>
            <a:off x="357188" y="709613"/>
            <a:ext cx="2438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Muscle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destructive sampling</a:t>
            </a:r>
          </a:p>
        </p:txBody>
      </p:sp>
      <p:sp>
        <p:nvSpPr>
          <p:cNvPr id="12296" name="TextBox 13"/>
          <p:cNvSpPr txBox="1">
            <a:spLocks noChangeArrowheads="1"/>
          </p:cNvSpPr>
          <p:nvPr/>
        </p:nvSpPr>
        <p:spPr bwMode="auto">
          <a:xfrm>
            <a:off x="3397250" y="709613"/>
            <a:ext cx="243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Blood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Invasive but non- destructive sampling</a:t>
            </a:r>
          </a:p>
        </p:txBody>
      </p:sp>
      <p:sp>
        <p:nvSpPr>
          <p:cNvPr id="12297" name="TextBox 14"/>
          <p:cNvSpPr txBox="1">
            <a:spLocks noChangeArrowheads="1"/>
          </p:cNvSpPr>
          <p:nvPr/>
        </p:nvSpPr>
        <p:spPr bwMode="auto">
          <a:xfrm>
            <a:off x="6083300" y="709613"/>
            <a:ext cx="2755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 dirty="0">
                <a:solidFill>
                  <a:srgbClr val="000000"/>
                </a:solidFill>
              </a:rPr>
              <a:t>Feather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 dirty="0">
                <a:solidFill>
                  <a:srgbClr val="000000"/>
                </a:solidFill>
              </a:rPr>
              <a:t>Non-invasive/non-destructive</a:t>
            </a:r>
          </a:p>
        </p:txBody>
      </p:sp>
      <p:sp>
        <p:nvSpPr>
          <p:cNvPr id="12298" name="TextBox 15"/>
          <p:cNvSpPr txBox="1">
            <a:spLocks noChangeArrowheads="1"/>
          </p:cNvSpPr>
          <p:nvPr/>
        </p:nvSpPr>
        <p:spPr bwMode="auto">
          <a:xfrm>
            <a:off x="593725" y="3614738"/>
            <a:ext cx="815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Which do you predict will provide the most DNA? Or the best quality DNA?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10088" y="4100513"/>
            <a:ext cx="2374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What do you notice about this blood smear?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510088" y="5149850"/>
            <a:ext cx="23749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800">
                <a:solidFill>
                  <a:srgbClr val="000000"/>
                </a:solidFill>
              </a:rPr>
              <a:t>Has this changed your opinion about the above questions? </a:t>
            </a:r>
          </a:p>
        </p:txBody>
      </p:sp>
      <p:sp>
        <p:nvSpPr>
          <p:cNvPr id="15" name="Rectangle 7"/>
          <p:cNvSpPr txBox="1">
            <a:spLocks noChangeArrowheads="1"/>
          </p:cNvSpPr>
          <p:nvPr/>
        </p:nvSpPr>
        <p:spPr>
          <a:xfrm>
            <a:off x="228600" y="69042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Different sample types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387890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28600" y="69042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DNA quality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51" y="606013"/>
            <a:ext cx="1043243" cy="148053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13" y="4033954"/>
            <a:ext cx="1429077" cy="107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01" y="4023289"/>
            <a:ext cx="1522336" cy="107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2262" y="615143"/>
            <a:ext cx="666714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The quality of DNA affected by: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Method of preservation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Stabilisation buffers, ethanol, formalin, blood spot cards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Length of preservation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DNA degrades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Method of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Chemical or physical lysis; </a:t>
            </a:r>
          </a:p>
          <a:p>
            <a:pPr lvl="1"/>
            <a:r>
              <a:rPr lang="en-AU" dirty="0"/>
              <a:t>in-house or commercial extraction kits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Type &amp; length of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Liquid nitrogen, -80°C, -20°C, fridge (4°C), room temperature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55469" y="5986803"/>
            <a:ext cx="5793971" cy="666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31478" y="5986803"/>
            <a:ext cx="13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High stability </a:t>
            </a:r>
          </a:p>
          <a:p>
            <a:r>
              <a:rPr lang="en-AU" sz="1600" dirty="0"/>
              <a:t>(expensive)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1930" y="6003178"/>
            <a:ext cx="125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Low stability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8" y="5820026"/>
            <a:ext cx="683467" cy="8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12" y="5794733"/>
            <a:ext cx="460213" cy="90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308819" y="63636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ideal</a:t>
            </a:r>
          </a:p>
        </p:txBody>
      </p:sp>
      <p:pic>
        <p:nvPicPr>
          <p:cNvPr id="1026" name="Picture 2" descr="Avian Musings: &quot;going beyond the field mark&quot;: Bird Mumm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90" y="2407078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57376" y="3550078"/>
            <a:ext cx="196079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/>
              <a:t>Photo: P. </a:t>
            </a:r>
            <a:r>
              <a:rPr lang="en-AU" sz="600" dirty="0" err="1"/>
              <a:t>Cianfaglione</a:t>
            </a:r>
            <a:r>
              <a:rPr lang="en-AU" sz="600" dirty="0"/>
              <a:t>; http://avianmusing.blogspot.com</a:t>
            </a:r>
          </a:p>
        </p:txBody>
      </p:sp>
      <p:pic>
        <p:nvPicPr>
          <p:cNvPr id="1028" name="Picture 4" descr="Starlings Facts | What Do Starlings Eat | DK Find O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39" y="2540962"/>
            <a:ext cx="1143744" cy="10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7001" y="74815"/>
            <a:ext cx="6138334" cy="62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3200" b="1" dirty="0">
                <a:ea typeface="Calibri" panose="020F0502020204030204" pitchFamily="34" charset="0"/>
                <a:cs typeface="Times New Roman" panose="02020603050405020304" pitchFamily="18" charset="0"/>
              </a:rPr>
              <a:t>How the session will run</a:t>
            </a:r>
          </a:p>
        </p:txBody>
      </p:sp>
      <p:sp>
        <p:nvSpPr>
          <p:cNvPr id="6" name="Rectangle 5"/>
          <p:cNvSpPr/>
          <p:nvPr/>
        </p:nvSpPr>
        <p:spPr>
          <a:xfrm>
            <a:off x="204608" y="906526"/>
            <a:ext cx="8769927" cy="4538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will work together in groups to extract DNA from 3 different sample types.</a:t>
            </a:r>
          </a:p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AU" sz="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09200" lvl="3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DNA samples will be used in subsequent </a:t>
            </a:r>
            <a:r>
              <a:rPr lang="en-AU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pracs</a:t>
            </a: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709200" lvl="3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make sure your tubes are clearly labelled and placed in the appropriate rack/box at the end of the session (your demos will advise you here).</a:t>
            </a:r>
          </a:p>
          <a:p>
            <a:pPr marL="709200" lvl="3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A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important you actively take part in and have an understanding of the procedures as they will support your ability to put together your Assessment task (poster). </a:t>
            </a:r>
          </a:p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AU" sz="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09200" lvl="2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notes! And think about each sample and the amount of DNA it is likely to yield. Will it influence the downstream PCR assay? </a:t>
            </a:r>
          </a:p>
          <a:p>
            <a:pPr marL="709200" lvl="2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A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Demonstrators will be available to assist you in answering questions &amp; further guiding you through the activities. </a:t>
            </a:r>
          </a:p>
          <a:p>
            <a:pPr marL="252000" lvl="1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AU" sz="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09200" lvl="3" indent="-252000" defTabSz="0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use the last 20-30 min of the </a:t>
            </a:r>
            <a:r>
              <a:rPr lang="en-AU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prac</a:t>
            </a:r>
            <a:r>
              <a:rPr lang="en-A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run through any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396648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3200" dirty="0" err="1">
                <a:latin typeface="+mn-lt"/>
              </a:rPr>
              <a:t>Prac</a:t>
            </a:r>
            <a:r>
              <a:rPr lang="en-AU" altLang="en-US" sz="3200" dirty="0">
                <a:latin typeface="+mn-lt"/>
              </a:rPr>
              <a:t> 2 – Part A (Pipetting)</a:t>
            </a:r>
          </a:p>
        </p:txBody>
      </p:sp>
      <p:pic>
        <p:nvPicPr>
          <p:cNvPr id="8" name="Picture 24" descr="Gilson Pipetman Starter Kit (P20, P200, P1000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4" b="10266"/>
          <a:stretch/>
        </p:blipFill>
        <p:spPr bwMode="auto">
          <a:xfrm>
            <a:off x="1054719" y="1434810"/>
            <a:ext cx="2284383" cy="415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42852" y="1336431"/>
            <a:ext cx="5201148" cy="415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2400" dirty="0">
                <a:latin typeface="+mn-lt"/>
              </a:rPr>
              <a:t>We will go through a quick demo on pipette handling!</a:t>
            </a:r>
          </a:p>
          <a:p>
            <a:endParaRPr lang="en-AU" altLang="en-US" sz="2400" dirty="0">
              <a:latin typeface="+mn-lt"/>
            </a:endParaRPr>
          </a:p>
          <a:p>
            <a:r>
              <a:rPr lang="en-AU" altLang="en-US" sz="2400" dirty="0">
                <a:latin typeface="+mn-lt"/>
              </a:rPr>
              <a:t>(See lab manual pp 20-24)</a:t>
            </a:r>
          </a:p>
          <a:p>
            <a:endParaRPr lang="en-AU" altLang="en-US" sz="24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altLang="en-US" sz="2400" dirty="0">
                <a:latin typeface="+mn-lt"/>
              </a:rPr>
              <a:t>Complete questions on p 20.</a:t>
            </a:r>
          </a:p>
        </p:txBody>
      </p:sp>
    </p:spTree>
    <p:extLst>
      <p:ext uri="{BB962C8B-B14F-4D97-AF65-F5344CB8AC3E}">
        <p14:creationId xmlns:p14="http://schemas.microsoft.com/office/powerpoint/2010/main" val="299592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3200" dirty="0" err="1">
                <a:latin typeface="+mn-lt"/>
              </a:rPr>
              <a:t>Prac</a:t>
            </a:r>
            <a:r>
              <a:rPr lang="en-AU" altLang="en-US" sz="3200" dirty="0">
                <a:latin typeface="+mn-lt"/>
              </a:rPr>
              <a:t> 2 – Part B (DNA extraction)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747205"/>
              </p:ext>
            </p:extLst>
          </p:nvPr>
        </p:nvGraphicFramePr>
        <p:xfrm>
          <a:off x="899593" y="2348880"/>
          <a:ext cx="7581626" cy="406523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2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105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Reagents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Labelled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Blood</a:t>
                      </a:r>
                      <a:r>
                        <a:rPr lang="en-AU" sz="1800" baseline="0" dirty="0"/>
                        <a:t>     </a:t>
                      </a:r>
                      <a:r>
                        <a:rPr lang="en-AU" sz="1800" dirty="0"/>
                        <a:t>(pp</a:t>
                      </a:r>
                      <a:r>
                        <a:rPr lang="en-AU" sz="1800" baseline="0" dirty="0"/>
                        <a:t> 26-28</a:t>
                      </a:r>
                      <a:r>
                        <a:rPr lang="en-AU" sz="1800" dirty="0"/>
                        <a:t>)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Muscle</a:t>
                      </a:r>
                      <a:r>
                        <a:rPr lang="en-AU" sz="1800" baseline="0" dirty="0"/>
                        <a:t>     </a:t>
                      </a:r>
                      <a:r>
                        <a:rPr lang="en-AU" sz="1800" dirty="0"/>
                        <a:t>(pp</a:t>
                      </a:r>
                      <a:r>
                        <a:rPr lang="en-AU" sz="1800" baseline="0" dirty="0"/>
                        <a:t> 29-31)</a:t>
                      </a:r>
                      <a:endParaRPr lang="en-AU" sz="1800" dirty="0"/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Feather</a:t>
                      </a:r>
                      <a:r>
                        <a:rPr lang="en-AU" sz="1800" baseline="0" dirty="0"/>
                        <a:t>   </a:t>
                      </a:r>
                      <a:r>
                        <a:rPr lang="en-AU" sz="1800" dirty="0"/>
                        <a:t>(pp</a:t>
                      </a:r>
                      <a:r>
                        <a:rPr lang="en-AU" sz="1800" baseline="0" dirty="0"/>
                        <a:t> 32-33</a:t>
                      </a:r>
                      <a:r>
                        <a:rPr lang="en-AU" sz="1800" dirty="0"/>
                        <a:t>)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Proteinase K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PK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PBS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PBS</a:t>
                      </a:r>
                      <a:r>
                        <a:rPr lang="en-AU" sz="1800" b="1" baseline="-25000" dirty="0"/>
                        <a:t>(B)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dirty="0"/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dirty="0"/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 err="1"/>
                        <a:t>RNaseA</a:t>
                      </a:r>
                      <a:endParaRPr lang="en-AU" sz="1800" dirty="0"/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RNA</a:t>
                      </a:r>
                      <a:r>
                        <a:rPr lang="en-AU" sz="1800" b="1" baseline="-25000" dirty="0"/>
                        <a:t>(M,B)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dirty="0"/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Buffer AL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AL</a:t>
                      </a:r>
                      <a:r>
                        <a:rPr lang="en-AU" sz="1800" b="1" baseline="-25000" dirty="0"/>
                        <a:t>(B,M,F)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Buffer ATL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ALT</a:t>
                      </a:r>
                      <a:r>
                        <a:rPr lang="en-AU" sz="1800" b="1" baseline="-25000" dirty="0"/>
                        <a:t>(M,F)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95% Ethanol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E</a:t>
                      </a:r>
                      <a:r>
                        <a:rPr lang="en-AU" sz="1800" b="1" baseline="-25000" dirty="0"/>
                        <a:t>(B,M,F)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Buffer AW1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AW1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09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Buffer AW2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AW2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7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Buffer AE</a:t>
                      </a: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/>
                        <a:t>AE</a:t>
                      </a:r>
                      <a:r>
                        <a:rPr lang="en-AU" sz="1800" b="1" kern="1200" baseline="-25000" dirty="0"/>
                        <a:t>(B,M,F)</a:t>
                      </a:r>
                      <a:endParaRPr lang="en-AU" sz="18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4" marR="91444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X</a:t>
                      </a:r>
                    </a:p>
                  </a:txBody>
                  <a:tcPr marL="91444" marR="91444" marT="45722" marB="45722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66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755" y="1323393"/>
            <a:ext cx="1314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05" y="1212648"/>
            <a:ext cx="1362075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1" b="14723"/>
          <a:stretch>
            <a:fillRect/>
          </a:stretch>
        </p:blipFill>
        <p:spPr bwMode="auto">
          <a:xfrm>
            <a:off x="7092280" y="1317423"/>
            <a:ext cx="1335088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90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1887" y="101055"/>
            <a:ext cx="82025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000" dirty="0"/>
              <a:t>WELCOME</a:t>
            </a:r>
          </a:p>
          <a:p>
            <a:pPr algn="ctr"/>
            <a:r>
              <a:rPr lang="en-AU" sz="3500" dirty="0"/>
              <a:t>SLE254 Practical 2</a:t>
            </a:r>
          </a:p>
          <a:p>
            <a:pPr algn="ctr"/>
            <a:r>
              <a:rPr lang="en-AU" sz="3000" dirty="0"/>
              <a:t>(Sexing chickens – Part I)</a:t>
            </a:r>
          </a:p>
          <a:p>
            <a:pPr algn="ctr"/>
            <a:endParaRPr lang="en-AU" sz="1000" b="1" i="1" dirty="0"/>
          </a:p>
          <a:p>
            <a:pPr algn="ctr"/>
            <a:endParaRPr lang="en-AU" sz="10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87" y="2433437"/>
            <a:ext cx="5726545" cy="32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36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953348"/>
              </p:ext>
            </p:extLst>
          </p:nvPr>
        </p:nvGraphicFramePr>
        <p:xfrm>
          <a:off x="800532" y="1928667"/>
          <a:ext cx="7964170" cy="446778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9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2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8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981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Blood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Muscle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Feather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24">
                <a:tc>
                  <a:txBody>
                    <a:bodyPr/>
                    <a:lstStyle/>
                    <a:p>
                      <a:r>
                        <a:rPr lang="en-AU" sz="1600" b="1" dirty="0"/>
                        <a:t>Sample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Blood card</a:t>
                      </a:r>
                    </a:p>
                    <a:p>
                      <a:pPr algn="ctr"/>
                      <a:r>
                        <a:rPr lang="en-AU" sz="1600" dirty="0"/>
                        <a:t>- cut 1 hole  punch sized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20mg tissues</a:t>
                      </a:r>
                    </a:p>
                    <a:p>
                      <a:pPr algn="ctr"/>
                      <a:r>
                        <a:rPr lang="en-AU" sz="1600" dirty="0"/>
                        <a:t>-</a:t>
                      </a:r>
                      <a:r>
                        <a:rPr lang="en-AU" sz="1600" baseline="0" dirty="0"/>
                        <a:t> About the size of match head</a:t>
                      </a:r>
                      <a:endParaRPr lang="en-AU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Small section</a:t>
                      </a:r>
                    </a:p>
                    <a:p>
                      <a:pPr algn="ctr"/>
                      <a:r>
                        <a:rPr lang="en-AU" sz="1600" dirty="0"/>
                        <a:t>-Refer to </a:t>
                      </a:r>
                      <a:r>
                        <a:rPr lang="en-AU" sz="1600" dirty="0" err="1"/>
                        <a:t>pg</a:t>
                      </a:r>
                      <a:r>
                        <a:rPr lang="en-AU" sz="1600" dirty="0"/>
                        <a:t> 34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Discard</a:t>
                      </a:r>
                      <a:r>
                        <a:rPr lang="en-AU" sz="1600" baseline="0" dirty="0"/>
                        <a:t> razorblade in yellow sharps container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230">
                <a:tc>
                  <a:txBody>
                    <a:bodyPr/>
                    <a:lstStyle/>
                    <a:p>
                      <a:r>
                        <a:rPr lang="en-AU" sz="1600" b="1" dirty="0"/>
                        <a:t>Incubate tube 56˚C for 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Step 3</a:t>
                      </a:r>
                    </a:p>
                    <a:p>
                      <a:pPr algn="ctr"/>
                      <a:endParaRPr lang="en-AU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327">
                <a:tc>
                  <a:txBody>
                    <a:bodyPr/>
                    <a:lstStyle/>
                    <a:p>
                      <a:r>
                        <a:rPr lang="en-AU" sz="1600" b="1" dirty="0"/>
                        <a:t>Change new 2ml collection 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14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9 and 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7 and 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Mark</a:t>
                      </a:r>
                      <a:r>
                        <a:rPr lang="en-AU" sz="1600" baseline="0" dirty="0"/>
                        <a:t> a </a:t>
                      </a:r>
                      <a:r>
                        <a:rPr lang="en-AU" sz="1600" b="1" baseline="0" dirty="0"/>
                        <a:t>“C” </a:t>
                      </a:r>
                      <a:r>
                        <a:rPr lang="en-AU" sz="1600" baseline="0" dirty="0"/>
                        <a:t>beside the number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327">
                <a:tc>
                  <a:txBody>
                    <a:bodyPr/>
                    <a:lstStyle/>
                    <a:p>
                      <a:r>
                        <a:rPr lang="en-AU" sz="1600" b="1" dirty="0"/>
                        <a:t>Change 1.5ml microfuge 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16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12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Step 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Mark a </a:t>
                      </a:r>
                      <a:r>
                        <a:rPr lang="en-AU" sz="1600" b="1" dirty="0"/>
                        <a:t>“C” </a:t>
                      </a:r>
                      <a:r>
                        <a:rPr lang="en-AU" sz="1600" baseline="0" dirty="0"/>
                        <a:t>beside the number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327">
                <a:tc gridSpan="5">
                  <a:txBody>
                    <a:bodyPr/>
                    <a:lstStyle/>
                    <a:p>
                      <a:pPr algn="l"/>
                      <a:r>
                        <a:rPr lang="en-AU" sz="1600" dirty="0"/>
                        <a:t>While</a:t>
                      </a:r>
                      <a:r>
                        <a:rPr lang="en-AU" sz="1600" baseline="0" dirty="0"/>
                        <a:t> waiting for incubation, 1</a:t>
                      </a:r>
                      <a:r>
                        <a:rPr lang="en-AU" sz="1600" baseline="30000" dirty="0"/>
                        <a:t>st</a:t>
                      </a:r>
                      <a:r>
                        <a:rPr lang="en-AU" sz="1600" baseline="0" dirty="0"/>
                        <a:t> record your group name and your sample details to the excel sheet prepared, 2nd try practical 2 questions (p 35).</a:t>
                      </a:r>
                      <a:endParaRPr lang="en-AU" sz="1600" dirty="0"/>
                    </a:p>
                    <a:p>
                      <a:pPr algn="l"/>
                      <a:r>
                        <a:rPr lang="en-AU" sz="1600" dirty="0"/>
                        <a:t>After finishing your extraction bring your samples to us</a:t>
                      </a:r>
                      <a:r>
                        <a:rPr lang="en-AU" sz="1600" baseline="0" dirty="0"/>
                        <a:t>.</a:t>
                      </a:r>
                      <a:endParaRPr lang="en-AU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5776" y="1122377"/>
            <a:ext cx="1026486" cy="78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2" y="1124744"/>
            <a:ext cx="1006690" cy="78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1" b="14723"/>
          <a:stretch/>
        </p:blipFill>
        <p:spPr bwMode="auto">
          <a:xfrm>
            <a:off x="5772356" y="1124744"/>
            <a:ext cx="1090591" cy="78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3200" dirty="0" err="1">
                <a:latin typeface="+mn-lt"/>
              </a:rPr>
              <a:t>Prac</a:t>
            </a:r>
            <a:r>
              <a:rPr lang="en-AU" altLang="en-US" sz="3200" dirty="0">
                <a:latin typeface="+mn-lt"/>
              </a:rPr>
              <a:t> 2 – Part B (DNA extraction)</a:t>
            </a:r>
          </a:p>
        </p:txBody>
      </p:sp>
    </p:spTree>
    <p:extLst>
      <p:ext uri="{BB962C8B-B14F-4D97-AF65-F5344CB8AC3E}">
        <p14:creationId xmlns:p14="http://schemas.microsoft.com/office/powerpoint/2010/main" val="364840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17952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1751442"/>
            <a:ext cx="3672408" cy="341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5157192"/>
            <a:ext cx="2880320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1.5 ml Microcentrifuge tube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92061" y="1469644"/>
            <a:ext cx="1936436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2ml collection tube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4288" y="4530979"/>
            <a:ext cx="1839282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Spin column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51756" y="2096852"/>
            <a:ext cx="457194" cy="46805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24328" y="3861048"/>
            <a:ext cx="432048" cy="72008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24028" y="5717044"/>
            <a:ext cx="2700300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Spin column + collection tube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67904" y="4441914"/>
            <a:ext cx="126014" cy="114732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68313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200">
                <a:latin typeface="+mn-lt"/>
              </a:rPr>
              <a:t>Prac 2 – Part B (DNA extraction)</a:t>
            </a:r>
            <a:endParaRPr lang="en-AU" alt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666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268760"/>
            <a:ext cx="2146201" cy="160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53151" y="1533912"/>
            <a:ext cx="1729439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Vortex mixer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b="-2053"/>
          <a:stretch/>
        </p:blipFill>
        <p:spPr bwMode="auto">
          <a:xfrm>
            <a:off x="5724128" y="1391073"/>
            <a:ext cx="2534649" cy="297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25109" y="5085184"/>
            <a:ext cx="4211960" cy="13387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Centrifuge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Always make sure to balance the centrifuge and to cover the lid before centrifugation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14" y="1317888"/>
            <a:ext cx="4279205" cy="358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55" y="3899995"/>
            <a:ext cx="2323442" cy="23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87" y="4514564"/>
            <a:ext cx="1693348" cy="169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1752" y="6207912"/>
            <a:ext cx="299134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Incubator/ Hot plate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24" y="2791878"/>
            <a:ext cx="1830751" cy="172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3529" y="3191434"/>
            <a:ext cx="2433596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Mini centrifuge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3200" dirty="0" err="1">
                <a:latin typeface="+mn-lt"/>
              </a:rPr>
              <a:t>Prac</a:t>
            </a:r>
            <a:r>
              <a:rPr lang="en-AU" altLang="en-US" sz="3200" dirty="0">
                <a:latin typeface="+mn-lt"/>
              </a:rPr>
              <a:t> 2 – Part B (DNA extraction)</a:t>
            </a:r>
          </a:p>
        </p:txBody>
      </p:sp>
    </p:spTree>
    <p:extLst>
      <p:ext uri="{BB962C8B-B14F-4D97-AF65-F5344CB8AC3E}">
        <p14:creationId xmlns:p14="http://schemas.microsoft.com/office/powerpoint/2010/main" val="3507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AU" sz="3200" dirty="0">
                <a:latin typeface="+mn-lt"/>
              </a:rPr>
              <a:t>Sample labelling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7896" y="1805461"/>
            <a:ext cx="2791204" cy="1939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b="1" dirty="0">
                <a:latin typeface="Arial" panose="020B0604020202020204" pitchFamily="34" charset="0"/>
                <a:cs typeface="Arial" panose="020B0604020202020204" pitchFamily="34" charset="0"/>
              </a:rPr>
              <a:t>Sample type: 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B = Blood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F = Feather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M = muscle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3270" y="3835749"/>
            <a:ext cx="4143605" cy="158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3269" y="1806489"/>
            <a:ext cx="4000229" cy="999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>
                <a:latin typeface="Arial" panose="020B0604020202020204" pitchFamily="34" charset="0"/>
                <a:cs typeface="Arial" panose="020B0604020202020204" pitchFamily="34" charset="0"/>
              </a:rPr>
              <a:t>Group initials: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AU" sz="1800" dirty="0" err="1">
                <a:latin typeface="Arial" panose="020B0604020202020204" pitchFamily="34" charset="0"/>
                <a:cs typeface="Arial" panose="020B0604020202020204" pitchFamily="34" charset="0"/>
              </a:rPr>
              <a:t>Hotwings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 &amp; Colonel Sanders = JHCS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51487" y="1077292"/>
            <a:ext cx="5916063" cy="79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TO LABEL YOUR TUBES!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3270" y="3472458"/>
            <a:ext cx="6099718" cy="999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>
                <a:latin typeface="Arial" panose="020B0604020202020204" pitchFamily="34" charset="0"/>
                <a:cs typeface="Arial" panose="020B0604020202020204" pitchFamily="34" charset="0"/>
              </a:rPr>
              <a:t>For example for a blood sample label = JHCS-B</a:t>
            </a:r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149" t="23771" r="13809" b="22437"/>
          <a:stretch/>
        </p:blipFill>
        <p:spPr>
          <a:xfrm>
            <a:off x="3483863" y="4480559"/>
            <a:ext cx="1618489" cy="1631975"/>
          </a:xfrm>
          <a:prstGeom prst="rect">
            <a:avLst/>
          </a:prstGeom>
        </p:spPr>
      </p:pic>
      <p:sp>
        <p:nvSpPr>
          <p:cNvPr id="11" name="&quot;No&quot; Symbol 10"/>
          <p:cNvSpPr/>
          <p:nvPr/>
        </p:nvSpPr>
        <p:spPr>
          <a:xfrm>
            <a:off x="3163064" y="4290706"/>
            <a:ext cx="2084832" cy="2011680"/>
          </a:xfrm>
          <a:prstGeom prst="noSmoking">
            <a:avLst>
              <a:gd name="adj" fmla="val 536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5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9E0B-C577-41A4-9D56-6674B2A574E3}" type="slidenum">
              <a:rPr lang="en-AU" smtClean="0"/>
              <a:t>24</a:t>
            </a:fld>
            <a:endParaRPr lang="en-AU"/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228600" y="69042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Assessing DNA quality…Week 6 (</a:t>
            </a:r>
            <a:r>
              <a:rPr lang="en-AU" altLang="en-US" sz="3500" b="1" dirty="0" err="1">
                <a:latin typeface="+mn-lt"/>
              </a:rPr>
              <a:t>Prac</a:t>
            </a:r>
            <a:r>
              <a:rPr lang="en-AU" altLang="en-US" sz="3500" b="1" dirty="0">
                <a:latin typeface="+mn-lt"/>
              </a:rPr>
              <a:t> 3)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9554" r="9225"/>
          <a:stretch/>
        </p:blipFill>
        <p:spPr>
          <a:xfrm>
            <a:off x="2183228" y="3728841"/>
            <a:ext cx="2211182" cy="2624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1960" b="1027"/>
          <a:stretch/>
        </p:blipFill>
        <p:spPr>
          <a:xfrm>
            <a:off x="431825" y="1403883"/>
            <a:ext cx="3302602" cy="2394394"/>
          </a:xfrm>
          <a:prstGeom prst="rect">
            <a:avLst/>
          </a:prstGeom>
        </p:spPr>
      </p:pic>
      <p:pic>
        <p:nvPicPr>
          <p:cNvPr id="12" name="Picture 4" descr="Team:Evry/Protocols/03 - 2013.igem.org">
            <a:extLst>
              <a:ext uri="{FF2B5EF4-FFF2-40B4-BE49-F238E27FC236}">
                <a16:creationId xmlns:a16="http://schemas.microsoft.com/office/drawing/2014/main" id="{E7DC4D56-E8F5-4A1E-A3F7-22E9F9518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1" b="-6501"/>
          <a:stretch/>
        </p:blipFill>
        <p:spPr bwMode="auto">
          <a:xfrm>
            <a:off x="4717878" y="4304930"/>
            <a:ext cx="2828172" cy="185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77" y="3958205"/>
            <a:ext cx="1628814" cy="228284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849773" y="1169805"/>
            <a:ext cx="3309770" cy="3077475"/>
            <a:chOff x="5450355" y="692087"/>
            <a:chExt cx="3309770" cy="30774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2828" y="939094"/>
              <a:ext cx="1817297" cy="10394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0355" y="2111584"/>
              <a:ext cx="3309770" cy="165797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0355" y="692087"/>
              <a:ext cx="1363219" cy="1286501"/>
            </a:xfrm>
            <a:prstGeom prst="rect">
              <a:avLst/>
            </a:prstGeom>
          </p:spPr>
        </p:pic>
      </p:grpSp>
      <p:pic>
        <p:nvPicPr>
          <p:cNvPr id="19" name="Picture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" y="4231093"/>
            <a:ext cx="1670260" cy="17370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94304" y="971067"/>
            <a:ext cx="22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Gel electrophoresis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8989" y="692222"/>
            <a:ext cx="3586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Spectrophotometry </a:t>
            </a:r>
            <a:r>
              <a:rPr lang="en-AU" sz="2000" dirty="0"/>
              <a:t>(</a:t>
            </a:r>
            <a:r>
              <a:rPr lang="en-AU" sz="2000" dirty="0" err="1"/>
              <a:t>NanoDrop</a:t>
            </a:r>
            <a:r>
              <a:rPr lang="en-A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411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56"/>
            <a:ext cx="8229600" cy="1143000"/>
          </a:xfrm>
        </p:spPr>
        <p:txBody>
          <a:bodyPr/>
          <a:lstStyle/>
          <a:p>
            <a:r>
              <a:rPr lang="en-AU" b="1" dirty="0" err="1">
                <a:latin typeface="+mn-lt"/>
              </a:rPr>
              <a:t>Pracs</a:t>
            </a:r>
            <a:r>
              <a:rPr lang="en-AU" b="1" dirty="0">
                <a:latin typeface="+mn-lt"/>
              </a:rPr>
              <a:t> 2-4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616" y="1082672"/>
            <a:ext cx="3600400" cy="11535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Week 4 - </a:t>
            </a:r>
            <a:r>
              <a:rPr lang="en-AU" b="1" dirty="0" err="1">
                <a:solidFill>
                  <a:schemeClr val="tx1"/>
                </a:solidFill>
              </a:rPr>
              <a:t>Prac</a:t>
            </a:r>
            <a:r>
              <a:rPr lang="en-AU" b="1" dirty="0">
                <a:solidFill>
                  <a:schemeClr val="tx1"/>
                </a:solidFill>
              </a:rPr>
              <a:t> 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Pipette practice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DNA extraction </a:t>
            </a:r>
          </a:p>
          <a:p>
            <a:r>
              <a:rPr lang="en-AU" dirty="0">
                <a:solidFill>
                  <a:schemeClr val="tx1"/>
                </a:solidFill>
              </a:rPr>
              <a:t>(Blood/ Muscle  tissue/ Feather)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35661" y="2345908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7524" y="2815615"/>
            <a:ext cx="5256584" cy="17076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Week 6 - </a:t>
            </a:r>
            <a:r>
              <a:rPr lang="en-AU" b="1" dirty="0" err="1">
                <a:solidFill>
                  <a:schemeClr val="tx1"/>
                </a:solidFill>
              </a:rPr>
              <a:t>Prac</a:t>
            </a:r>
            <a:r>
              <a:rPr lang="en-AU" b="1" dirty="0">
                <a:solidFill>
                  <a:schemeClr val="tx1"/>
                </a:solidFill>
              </a:rPr>
              <a:t> 3: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Visualise extracted DNA product on agarose gel and estimate concentration of extracted DNA using the </a:t>
            </a:r>
            <a:r>
              <a:rPr lang="en-AU" dirty="0" err="1">
                <a:solidFill>
                  <a:schemeClr val="tx1"/>
                </a:solidFill>
              </a:rPr>
              <a:t>Nanodrop</a:t>
            </a:r>
            <a:r>
              <a:rPr lang="en-AU" dirty="0">
                <a:solidFill>
                  <a:schemeClr val="tx1"/>
                </a:solidFill>
              </a:rPr>
              <a:t> instrument.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Amplify the CHD 1 gene using PCR.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23967" y="4646055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99592" y="5086393"/>
            <a:ext cx="4284476" cy="1440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Week 8 - </a:t>
            </a:r>
            <a:r>
              <a:rPr lang="en-AU" b="1" dirty="0" err="1">
                <a:solidFill>
                  <a:schemeClr val="tx1"/>
                </a:solidFill>
              </a:rPr>
              <a:t>Prac</a:t>
            </a:r>
            <a:r>
              <a:rPr lang="en-AU" b="1" dirty="0">
                <a:solidFill>
                  <a:schemeClr val="tx1"/>
                </a:solidFill>
              </a:rPr>
              <a:t> 4: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Visualise PCR product on agarose gel.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tx1"/>
                </a:solidFill>
              </a:rPr>
              <a:t>Analyse gel to determine the sex of your sample/s.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5518448" y="1700808"/>
            <a:ext cx="648072" cy="410566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202524" y="1571105"/>
            <a:ext cx="2797968" cy="46448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1x scientific poster (32%) of the total 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Record all your results and any changes in the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Due date: </a:t>
            </a:r>
            <a:r>
              <a:rPr lang="en-AU" b="1" dirty="0"/>
              <a:t>8pm Friday 20</a:t>
            </a:r>
            <a:r>
              <a:rPr lang="en-AU" b="1" baseline="30000" dirty="0"/>
              <a:t>th</a:t>
            </a:r>
            <a:r>
              <a:rPr lang="en-AU" b="1" dirty="0"/>
              <a:t>  Septembe</a:t>
            </a:r>
            <a:r>
              <a:rPr lang="en-AU" dirty="0"/>
              <a:t>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will discuss poster requirements in more detail in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632364" y="1170995"/>
            <a:ext cx="1938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Assessment task</a:t>
            </a:r>
          </a:p>
        </p:txBody>
      </p:sp>
    </p:spTree>
    <p:extLst>
      <p:ext uri="{BB962C8B-B14F-4D97-AF65-F5344CB8AC3E}">
        <p14:creationId xmlns:p14="http://schemas.microsoft.com/office/powerpoint/2010/main" val="384901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8344" y="0"/>
            <a:ext cx="8229600" cy="55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500" b="1" dirty="0">
                <a:latin typeface="+mn-lt"/>
              </a:rPr>
              <a:t>Determining the sex of the domestic chicken (</a:t>
            </a:r>
            <a:r>
              <a:rPr lang="en-AU" sz="2500" b="1" i="1" dirty="0">
                <a:latin typeface="+mn-lt"/>
              </a:rPr>
              <a:t>Gallus </a:t>
            </a:r>
            <a:r>
              <a:rPr lang="en-AU" sz="2500" b="1" i="1" dirty="0" err="1">
                <a:latin typeface="+mn-lt"/>
              </a:rPr>
              <a:t>gallus</a:t>
            </a:r>
            <a:r>
              <a:rPr lang="en-AU" sz="2500" b="1" dirty="0">
                <a:latin typeface="+mn-lt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095" y="755737"/>
            <a:ext cx="2026849" cy="27052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6662" y="783610"/>
            <a:ext cx="60633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Females and males of sexually dimorphic species can be easily distinguished by differences in their phenotype.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9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8344" y="0"/>
            <a:ext cx="8229600" cy="55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500" b="1" dirty="0">
                <a:latin typeface="+mn-lt"/>
              </a:rPr>
              <a:t>Determining the sex of the domestic chicken (</a:t>
            </a:r>
            <a:r>
              <a:rPr lang="en-AU" sz="2500" b="1" i="1" dirty="0">
                <a:latin typeface="+mn-lt"/>
              </a:rPr>
              <a:t>Gallus </a:t>
            </a:r>
            <a:r>
              <a:rPr lang="en-AU" sz="2500" b="1" i="1" dirty="0" err="1">
                <a:latin typeface="+mn-lt"/>
              </a:rPr>
              <a:t>gallus</a:t>
            </a:r>
            <a:r>
              <a:rPr lang="en-AU" sz="2500" b="1" dirty="0">
                <a:latin typeface="+mn-lt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662" y="783610"/>
            <a:ext cx="60633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Females and males of sexually dimorphic species can be easily distinguished by differences in their phenotype.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However, many species are sexually monomorphic and cannot easily be distinguished, e.g. many birds and chicks.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72810" y="1072556"/>
            <a:ext cx="2883677" cy="2226109"/>
            <a:chOff x="6072810" y="1072556"/>
            <a:chExt cx="2883677" cy="2226109"/>
          </a:xfrm>
        </p:grpSpPr>
        <p:pic>
          <p:nvPicPr>
            <p:cNvPr id="1026" name="Picture 2" descr="Little chicken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54" t="29748"/>
            <a:stretch/>
          </p:blipFill>
          <p:spPr bwMode="auto">
            <a:xfrm>
              <a:off x="6072810" y="1072556"/>
              <a:ext cx="2883677" cy="2226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81882" y="2533580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8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8344" y="0"/>
            <a:ext cx="8229600" cy="55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500" b="1" dirty="0">
                <a:latin typeface="+mn-lt"/>
              </a:rPr>
              <a:t>Determining the sex of the domestic chicken (</a:t>
            </a:r>
            <a:r>
              <a:rPr lang="en-AU" sz="2500" b="1" i="1" dirty="0">
                <a:latin typeface="+mn-lt"/>
              </a:rPr>
              <a:t>Gallus </a:t>
            </a:r>
            <a:r>
              <a:rPr lang="en-AU" sz="2500" b="1" i="1" dirty="0" err="1">
                <a:latin typeface="+mn-lt"/>
              </a:rPr>
              <a:t>gallus</a:t>
            </a:r>
            <a:r>
              <a:rPr lang="en-AU" sz="2500" b="1" dirty="0">
                <a:latin typeface="+mn-lt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662" y="783610"/>
            <a:ext cx="606337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Females and males of sexually dimorphic species can be easily distinguished by differences in their phenotype.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However, many species are sexually monomorphic and cannot easily be distinguished, e.g. many birds and chicks.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Universal genetic markers can be used to reliably sex almost all bird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6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Size/variation of the chromo-helicase-DNA binding gene (CHD1) carried on the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males are homogametic (ZZ chromosomes)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females are heterogametic (WZ chromosomes)</a:t>
            </a:r>
          </a:p>
        </p:txBody>
      </p:sp>
      <p:pic>
        <p:nvPicPr>
          <p:cNvPr id="7" name="Picture 6" descr="http://upload.wikimedia.org/wikipedia/commons/1/16/DNA_orbit_animated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8717" y="3471712"/>
            <a:ext cx="723747" cy="119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22" y="4526289"/>
            <a:ext cx="3326739" cy="1713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01637" y="6240064"/>
            <a:ext cx="32260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Source: SM </a:t>
            </a:r>
            <a:r>
              <a:rPr lang="en-AU" sz="1000" dirty="0" err="1">
                <a:solidFill>
                  <a:srgbClr val="000000"/>
                </a:solidFill>
              </a:rPr>
              <a:t>Carr</a:t>
            </a:r>
            <a:r>
              <a:rPr lang="en-AU" sz="1000" dirty="0">
                <a:solidFill>
                  <a:srgbClr val="000000"/>
                </a:solidFill>
              </a:rPr>
              <a:t> (2008); mun.ca/biology/scar/Bird_sexing.html</a:t>
            </a:r>
          </a:p>
          <a:p>
            <a:r>
              <a:rPr lang="en-AU" sz="1000" dirty="0">
                <a:solidFill>
                  <a:srgbClr val="000000"/>
                </a:solidFill>
              </a:rPr>
              <a:t> </a:t>
            </a:r>
            <a:endParaRPr lang="en-AU" sz="1000" dirty="0"/>
          </a:p>
        </p:txBody>
      </p:sp>
      <p:pic>
        <p:nvPicPr>
          <p:cNvPr id="1026" name="Picture 2" descr="Little chicke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4" t="29748"/>
          <a:stretch/>
        </p:blipFill>
        <p:spPr bwMode="auto">
          <a:xfrm>
            <a:off x="6072810" y="1072556"/>
            <a:ext cx="2883677" cy="22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81882" y="253358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7742641" y="4526289"/>
            <a:ext cx="1321320" cy="1495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294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8344" y="0"/>
            <a:ext cx="8229600" cy="55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500" b="1" dirty="0">
                <a:latin typeface="+mn-lt"/>
              </a:rPr>
              <a:t>Determining the sex of the domestic chicken (</a:t>
            </a:r>
            <a:r>
              <a:rPr lang="en-AU" sz="2500" b="1" i="1" dirty="0">
                <a:latin typeface="+mn-lt"/>
              </a:rPr>
              <a:t>Gallus </a:t>
            </a:r>
            <a:r>
              <a:rPr lang="en-AU" sz="2500" b="1" i="1" dirty="0" err="1">
                <a:latin typeface="+mn-lt"/>
              </a:rPr>
              <a:t>gallus</a:t>
            </a:r>
            <a:r>
              <a:rPr lang="en-AU" sz="2500" b="1" dirty="0">
                <a:latin typeface="+mn-lt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662" y="783610"/>
            <a:ext cx="606337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Females and males of sexually dimorphic species can be easily distinguished by differences in their phenotype.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However, many species are sexually monomorphic and cannot easily be distinguished, e.g. many birds and chicks.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Universal genetic markers can be used to reliably sex almost all bird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6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Size/variation of the chromo-helicase-DNA binding gene (CHD1) carried on the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males are homogametic (ZZ chromosomes)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females are heterogametic (WZ chromosomes)</a:t>
            </a:r>
          </a:p>
        </p:txBody>
      </p:sp>
      <p:pic>
        <p:nvPicPr>
          <p:cNvPr id="7" name="Picture 6" descr="http://upload.wikimedia.org/wikipedia/commons/1/16/DNA_orbit_animated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8717" y="3471712"/>
            <a:ext cx="723747" cy="119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22" y="4526289"/>
            <a:ext cx="3326739" cy="1713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8344" y="5240889"/>
            <a:ext cx="542887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0000"/>
                </a:solidFill>
              </a:rPr>
              <a:t>Process involves: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DNA extraction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PCR amplification of CHD1 gene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Visualisation of PCR products to determine sex.	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5901637" y="6240064"/>
            <a:ext cx="32260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Source: SM </a:t>
            </a:r>
            <a:r>
              <a:rPr lang="en-AU" sz="1000" dirty="0" err="1">
                <a:solidFill>
                  <a:srgbClr val="000000"/>
                </a:solidFill>
              </a:rPr>
              <a:t>Carr</a:t>
            </a:r>
            <a:r>
              <a:rPr lang="en-AU" sz="1000" dirty="0">
                <a:solidFill>
                  <a:srgbClr val="000000"/>
                </a:solidFill>
              </a:rPr>
              <a:t> (2008); mun.ca/biology/scar/Bird_sexing.html</a:t>
            </a:r>
          </a:p>
          <a:p>
            <a:r>
              <a:rPr lang="en-AU" sz="1000" dirty="0">
                <a:solidFill>
                  <a:srgbClr val="000000"/>
                </a:solidFill>
              </a:rPr>
              <a:t> </a:t>
            </a:r>
            <a:endParaRPr lang="en-AU" sz="1000" dirty="0"/>
          </a:p>
        </p:txBody>
      </p:sp>
      <p:pic>
        <p:nvPicPr>
          <p:cNvPr id="1026" name="Picture 2" descr="Little chicke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4" t="29748"/>
          <a:stretch/>
        </p:blipFill>
        <p:spPr bwMode="auto">
          <a:xfrm>
            <a:off x="6072810" y="1072556"/>
            <a:ext cx="2883677" cy="22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81882" y="253358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17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06375" y="488950"/>
            <a:ext cx="8709025" cy="577850"/>
          </a:xfrm>
        </p:spPr>
        <p:txBody>
          <a:bodyPr/>
          <a:lstStyle/>
          <a:p>
            <a:pPr algn="ctr" eaLnBrk="1" hangingPunct="1"/>
            <a:r>
              <a:rPr lang="en-AU" altLang="en-US" sz="3500" b="1" dirty="0">
                <a:latin typeface="+mn-lt"/>
              </a:rPr>
              <a:t>DNA sampling: quality and quantity</a:t>
            </a:r>
          </a:p>
        </p:txBody>
      </p:sp>
      <p:pic>
        <p:nvPicPr>
          <p:cNvPr id="5124" name="Picture 6" descr="http://upload.wikimedia.org/wikipedia/commons/1/16/DNA_orbit_anima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0200"/>
            <a:ext cx="27622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2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None/>
            </a:pPr>
            <a:r>
              <a:rPr lang="en-AU" altLang="en-US" sz="2800" dirty="0"/>
              <a:t>We need to be able to </a:t>
            </a:r>
            <a:r>
              <a:rPr lang="en-AU" altLang="en-US" sz="2800" b="1" dirty="0"/>
              <a:t>SOURCE</a:t>
            </a:r>
            <a:r>
              <a:rPr lang="en-AU" altLang="en-US" sz="2800" dirty="0"/>
              <a:t> DNA from individuals in order to look at their genetics: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None/>
            </a:pPr>
            <a:r>
              <a:rPr lang="en-AU" altLang="en-US" sz="2800" dirty="0"/>
              <a:t>Three types of sampling: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AutoNum type="arabicPeriod"/>
            </a:pPr>
            <a:r>
              <a:rPr lang="en-AU" altLang="en-US" sz="2800" i="1" dirty="0"/>
              <a:t>Destructive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AutoNum type="arabicPeriod"/>
            </a:pPr>
            <a:r>
              <a:rPr lang="en-AU" altLang="en-US" sz="2800" i="1" dirty="0"/>
              <a:t>Non-destructive </a:t>
            </a:r>
            <a:r>
              <a:rPr lang="en-AU" altLang="en-US" sz="2800" dirty="0"/>
              <a:t>(invasive)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FontTx/>
              <a:buAutoNum type="arabicPeriod"/>
            </a:pPr>
            <a:r>
              <a:rPr lang="en-AU" altLang="en-US" sz="2800" i="1" dirty="0"/>
              <a:t>Non-invasive</a:t>
            </a:r>
          </a:p>
          <a:p>
            <a:pPr marL="609600" indent="-609600"/>
            <a:endParaRPr lang="en-AU" altLang="en-US" dirty="0"/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>
            <a:fillRect/>
          </a:stretch>
        </p:blipFill>
        <p:spPr bwMode="auto">
          <a:xfrm>
            <a:off x="1287088" y="4817225"/>
            <a:ext cx="2425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25" y="4172989"/>
            <a:ext cx="3440113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217487" y="182563"/>
            <a:ext cx="8709025" cy="57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3500" b="1" dirty="0">
                <a:latin typeface="+mn-lt"/>
              </a:rPr>
              <a:t>DNA samples</a:t>
            </a:r>
          </a:p>
        </p:txBody>
      </p:sp>
    </p:spTree>
    <p:extLst>
      <p:ext uri="{BB962C8B-B14F-4D97-AF65-F5344CB8AC3E}">
        <p14:creationId xmlns:p14="http://schemas.microsoft.com/office/powerpoint/2010/main" val="3663216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194f2c-8ff6-460c-baac-304034f1298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8BAD8977C41347A2BE3C750E282158" ma:contentTypeVersion="15" ma:contentTypeDescription="Create a new document." ma:contentTypeScope="" ma:versionID="1139684d84709c90ffc5abcc3a634d3e">
  <xsd:schema xmlns:xsd="http://www.w3.org/2001/XMLSchema" xmlns:xs="http://www.w3.org/2001/XMLSchema" xmlns:p="http://schemas.microsoft.com/office/2006/metadata/properties" xmlns:ns3="f466a1dc-1266-4626-a408-2ec57c2f5f96" xmlns:ns4="b0194f2c-8ff6-460c-baac-304034f12986" targetNamespace="http://schemas.microsoft.com/office/2006/metadata/properties" ma:root="true" ma:fieldsID="483107ab6202bd2e7adcdb7c1bf0a02a" ns3:_="" ns4:_="">
    <xsd:import namespace="f466a1dc-1266-4626-a408-2ec57c2f5f96"/>
    <xsd:import namespace="b0194f2c-8ff6-460c-baac-304034f1298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66a1dc-1266-4626-a408-2ec57c2f5f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194f2c-8ff6-460c-baac-304034f129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9AD941-DA9F-4BB4-93B9-A4EE04D677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DCB5B-B12C-4A91-B6AE-B5D3431826B6}">
  <ds:schemaRefs>
    <ds:schemaRef ds:uri="http://schemas.microsoft.com/office/2006/documentManagement/types"/>
    <ds:schemaRef ds:uri="b0194f2c-8ff6-460c-baac-304034f1298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466a1dc-1266-4626-a408-2ec57c2f5f9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F67537F-56BF-49CD-BD53-693119294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66a1dc-1266-4626-a408-2ec57c2f5f96"/>
    <ds:schemaRef ds:uri="b0194f2c-8ff6-460c-baac-304034f129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9746</TotalTime>
  <Words>1416</Words>
  <Application>Microsoft Office PowerPoint</Application>
  <PresentationFormat>On-screen Show (4:3)</PresentationFormat>
  <Paragraphs>252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Pracs 2-4</vt:lpstr>
      <vt:lpstr>PowerPoint Presentation</vt:lpstr>
      <vt:lpstr>PowerPoint Presentation</vt:lpstr>
      <vt:lpstr>PowerPoint Presentation</vt:lpstr>
      <vt:lpstr>PowerPoint Presentation</vt:lpstr>
      <vt:lpstr>DNA sampling: quality and quantity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 2 – Part A (Pipetting)</vt:lpstr>
      <vt:lpstr>Prac 2 – Part B (DNA extraction)</vt:lpstr>
      <vt:lpstr>Prac 2 – Part B (DNA extraction)</vt:lpstr>
      <vt:lpstr>PowerPoint Presentation</vt:lpstr>
      <vt:lpstr>Prac 2 – Part B (DNA extraction)</vt:lpstr>
      <vt:lpstr>Sample labelling</vt:lpstr>
      <vt:lpstr>PowerPoint Presentation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Oxley</dc:creator>
  <cp:lastModifiedBy>Andrew Oxley</cp:lastModifiedBy>
  <cp:revision>54</cp:revision>
  <dcterms:created xsi:type="dcterms:W3CDTF">2020-08-09T23:48:16Z</dcterms:created>
  <dcterms:modified xsi:type="dcterms:W3CDTF">2024-07-25T02:09:14Z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0x0101007D8BAD8977C41347A2BE3C750E282158</vt:lpwstr>
  </property>
</Properties>
</file>